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71" r:id="rId4"/>
    <p:sldId id="259" r:id="rId5"/>
    <p:sldId id="273" r:id="rId6"/>
    <p:sldId id="267" r:id="rId7"/>
    <p:sldId id="280" r:id="rId8"/>
    <p:sldId id="279" r:id="rId9"/>
    <p:sldId id="268" r:id="rId10"/>
    <p:sldId id="276" r:id="rId11"/>
    <p:sldId id="269" r:id="rId12"/>
    <p:sldId id="275" r:id="rId13"/>
    <p:sldId id="270" r:id="rId14"/>
    <p:sldId id="277" r:id="rId15"/>
    <p:sldId id="278" r:id="rId16"/>
    <p:sldId id="266" r:id="rId17"/>
    <p:sldId id="281" r:id="rId18"/>
    <p:sldId id="263" r:id="rId19"/>
  </p:sldIdLst>
  <p:sldSz cx="9144000" cy="6858000" type="screen4x3"/>
  <p:notesSz cx="69977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8F"/>
    <a:srgbClr val="FF9900"/>
    <a:srgbClr val="E68F1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9874" autoAdjust="0"/>
  </p:normalViewPr>
  <p:slideViewPr>
    <p:cSldViewPr>
      <p:cViewPr>
        <p:scale>
          <a:sx n="100" d="100"/>
          <a:sy n="100" d="100"/>
        </p:scale>
        <p:origin x="-210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744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73A6C466-B077-4175-82AB-C97496B07744}" type="datetimeFigureOut">
              <a:rPr lang="en-US" smtClean="0"/>
              <a:pPr/>
              <a:t>1/20/2011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1" tIns="46516" rIns="93031" bIns="4651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770" y="4409758"/>
            <a:ext cx="5598160" cy="4177665"/>
          </a:xfrm>
          <a:prstGeom prst="rect">
            <a:avLst/>
          </a:prstGeom>
        </p:spPr>
        <p:txBody>
          <a:bodyPr vert="horz" lIns="93031" tIns="46516" rIns="93031" bIns="4651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744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B9155B0C-ABD3-47B4-9095-A8CD05645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55B0C-ABD3-47B4-9095-A8CD0564527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55B0C-ABD3-47B4-9095-A8CD0564527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55B0C-ABD3-47B4-9095-A8CD0564527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55B0C-ABD3-47B4-9095-A8CD0564527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55B0C-ABD3-47B4-9095-A8CD0564527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55B0C-ABD3-47B4-9095-A8CD0564527F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55B0C-ABD3-47B4-9095-A8CD0564527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55B0C-ABD3-47B4-9095-A8CD0564527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55B0C-ABD3-47B4-9095-A8CD0564527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55B0C-ABD3-47B4-9095-A8CD0564527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55B0C-ABD3-47B4-9095-A8CD0564527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55B0C-ABD3-47B4-9095-A8CD0564527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55B0C-ABD3-47B4-9095-A8CD0564527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55B0C-ABD3-47B4-9095-A8CD0564527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0B85-0045-4351-96A6-029AC727A6A0}" type="datetimeFigureOut">
              <a:rPr lang="en-US" smtClean="0"/>
              <a:pPr/>
              <a:t>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621F-EC5D-46FC-9229-3FBF664296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0B85-0045-4351-96A6-029AC727A6A0}" type="datetimeFigureOut">
              <a:rPr lang="en-US" smtClean="0"/>
              <a:pPr/>
              <a:t>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621F-EC5D-46FC-9229-3FBF664296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0B85-0045-4351-96A6-029AC727A6A0}" type="datetimeFigureOut">
              <a:rPr lang="en-US" smtClean="0"/>
              <a:pPr/>
              <a:t>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621F-EC5D-46FC-9229-3FBF664296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0B85-0045-4351-96A6-029AC727A6A0}" type="datetimeFigureOut">
              <a:rPr lang="en-US" smtClean="0"/>
              <a:pPr/>
              <a:t>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621F-EC5D-46FC-9229-3FBF664296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0B85-0045-4351-96A6-029AC727A6A0}" type="datetimeFigureOut">
              <a:rPr lang="en-US" smtClean="0"/>
              <a:pPr/>
              <a:t>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621F-EC5D-46FC-9229-3FBF664296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0B85-0045-4351-96A6-029AC727A6A0}" type="datetimeFigureOut">
              <a:rPr lang="en-US" smtClean="0"/>
              <a:pPr/>
              <a:t>1/20/2011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621F-EC5D-46FC-9229-3FBF664296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0B85-0045-4351-96A6-029AC727A6A0}" type="datetimeFigureOut">
              <a:rPr lang="en-US" smtClean="0"/>
              <a:pPr/>
              <a:t>1/20/2011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621F-EC5D-46FC-9229-3FBF664296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0B85-0045-4351-96A6-029AC727A6A0}" type="datetimeFigureOut">
              <a:rPr lang="en-US" smtClean="0"/>
              <a:pPr/>
              <a:t>1/20/2011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621F-EC5D-46FC-9229-3FBF664296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0B85-0045-4351-96A6-029AC727A6A0}" type="datetimeFigureOut">
              <a:rPr lang="en-US" smtClean="0"/>
              <a:pPr/>
              <a:t>1/20/2011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621F-EC5D-46FC-9229-3FBF664296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0B85-0045-4351-96A6-029AC727A6A0}" type="datetimeFigureOut">
              <a:rPr lang="en-US" smtClean="0"/>
              <a:pPr/>
              <a:t>1/20/2011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621F-EC5D-46FC-9229-3FBF664296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0B85-0045-4351-96A6-029AC727A6A0}" type="datetimeFigureOut">
              <a:rPr lang="en-US" smtClean="0"/>
              <a:pPr/>
              <a:t>1/20/2011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621F-EC5D-46FC-9229-3FBF664296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C0B85-0045-4351-96A6-029AC727A6A0}" type="datetimeFigureOut">
              <a:rPr lang="en-US" smtClean="0"/>
              <a:pPr/>
              <a:t>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4621F-EC5D-46FC-9229-3FBF664296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Btitle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10991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718F"/>
                </a:solidFill>
                <a:latin typeface="Cambria" pitchFamily="18" charset="0"/>
              </a:rPr>
              <a:t>World Bank Support for Haiti’s Recovery</a:t>
            </a:r>
            <a:endParaRPr lang="en-US" sz="3200" dirty="0">
              <a:solidFill>
                <a:srgbClr val="00718F"/>
              </a:solidFill>
              <a:latin typeface="Cambr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err="1" smtClean="0">
                <a:solidFill>
                  <a:schemeClr val="tx1"/>
                </a:solidFill>
                <a:latin typeface="Cambria" pitchFamily="18" charset="0"/>
              </a:rPr>
              <a:t>Alexandre</a:t>
            </a:r>
            <a:r>
              <a:rPr lang="en-US" sz="24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ambria" pitchFamily="18" charset="0"/>
              </a:rPr>
              <a:t>Abrantes</a:t>
            </a:r>
            <a:endParaRPr lang="en-US" sz="2400" dirty="0" smtClean="0">
              <a:solidFill>
                <a:schemeClr val="tx1"/>
              </a:solidFill>
              <a:latin typeface="Cambria" pitchFamily="18" charset="0"/>
            </a:endParaRPr>
          </a:p>
          <a:p>
            <a:r>
              <a:rPr lang="en-US" sz="2400" dirty="0" smtClean="0">
                <a:solidFill>
                  <a:schemeClr val="tx1"/>
                </a:solidFill>
                <a:latin typeface="Cambria" pitchFamily="18" charset="0"/>
              </a:rPr>
              <a:t>Special Envoy to Haiti</a:t>
            </a:r>
          </a:p>
          <a:p>
            <a:endParaRPr lang="en-US" sz="2400" dirty="0">
              <a:solidFill>
                <a:schemeClr val="tx1"/>
              </a:solidFill>
              <a:latin typeface="Cambria" pitchFamily="18" charset="0"/>
            </a:endParaRPr>
          </a:p>
          <a:p>
            <a:r>
              <a:rPr lang="en-US" sz="2400" dirty="0" smtClean="0">
                <a:solidFill>
                  <a:schemeClr val="tx1"/>
                </a:solidFill>
                <a:latin typeface="Cambria" pitchFamily="18" charset="0"/>
              </a:rPr>
              <a:t>January 2011</a:t>
            </a:r>
            <a:endParaRPr lang="en-US" sz="2400" dirty="0">
              <a:solidFill>
                <a:schemeClr val="tx1"/>
              </a:solidFill>
              <a:latin typeface="Cambria" pitchFamily="18" charset="0"/>
            </a:endParaRPr>
          </a:p>
        </p:txBody>
      </p:sp>
      <p:pic>
        <p:nvPicPr>
          <p:cNvPr id="5" name="Picture 4" descr="Lin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0" y="1066801"/>
            <a:ext cx="9144000" cy="68694"/>
          </a:xfrm>
          <a:prstGeom prst="rect">
            <a:avLst/>
          </a:prstGeom>
        </p:spPr>
      </p:pic>
      <p:pic>
        <p:nvPicPr>
          <p:cNvPr id="6" name="Picture 5" descr="Lin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705600"/>
            <a:ext cx="9144000" cy="6869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 descr="WBtitle2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109911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FFC000"/>
                </a:solidFill>
                <a:latin typeface="Cambria" pitchFamily="18" charset="0"/>
              </a:rPr>
              <a:t>Results</a:t>
            </a:r>
            <a:endParaRPr lang="en-US" dirty="0">
              <a:solidFill>
                <a:srgbClr val="FFC000"/>
              </a:solidFill>
              <a:latin typeface="Cambria" pitchFamily="18" charset="0"/>
            </a:endParaRPr>
          </a:p>
        </p:txBody>
      </p:sp>
      <p:pic>
        <p:nvPicPr>
          <p:cNvPr id="5" name="Picture 4" descr="Lin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0" y="1066801"/>
            <a:ext cx="9144000" cy="68694"/>
          </a:xfrm>
          <a:prstGeom prst="rect">
            <a:avLst/>
          </a:prstGeom>
        </p:spPr>
      </p:pic>
      <p:pic>
        <p:nvPicPr>
          <p:cNvPr id="6" name="Picture 5" descr="Lin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705600"/>
            <a:ext cx="9144000" cy="68694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j-lt"/>
              </a:rPr>
              <a:t>Structural assessment of 400k buildings in Port au Prince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j-lt"/>
              </a:rPr>
              <a:t>Removal of 100k m</a:t>
            </a:r>
            <a:r>
              <a:rPr lang="en-US" sz="2400" baseline="30000" dirty="0" smtClean="0">
                <a:latin typeface="+mj-lt"/>
              </a:rPr>
              <a:t>3</a:t>
            </a:r>
            <a:r>
              <a:rPr lang="en-US" sz="2400" dirty="0" smtClean="0">
                <a:latin typeface="+mj-lt"/>
              </a:rPr>
              <a:t> of debris from drainage canals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j-lt"/>
              </a:rPr>
              <a:t>Provision of 50k solar lanterns to families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j-lt"/>
              </a:rPr>
              <a:t>Food supplements for 200k children under two and health care for pregnant women and infants (WFP, PAHO)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j-lt"/>
              </a:rPr>
              <a:t>Funded 180k children to attend school and fed 80k school children a hot meal every day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j-lt"/>
              </a:rPr>
              <a:t>Six water supply systems, benefitting 37k people in rural Haiti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j-lt"/>
              </a:rPr>
              <a:t>Housed and equipped Ministry of Finance (500 staff)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j-lt"/>
              </a:rPr>
              <a:t>Supported the creation of 5k new jobs and safeguarded 5k existing ones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Cana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1"/>
            <a:ext cx="9450659" cy="6858000"/>
          </a:xfrm>
        </p:spPr>
      </p:pic>
      <p:sp>
        <p:nvSpPr>
          <p:cNvPr id="5" name="TextBox 4"/>
          <p:cNvSpPr txBox="1"/>
          <p:nvPr/>
        </p:nvSpPr>
        <p:spPr>
          <a:xfrm>
            <a:off x="6755205" y="6334780"/>
            <a:ext cx="23887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Cambria" pitchFamily="18" charset="0"/>
              </a:rPr>
              <a:t>Canal Clearing</a:t>
            </a:r>
            <a:endParaRPr lang="en-US" sz="2800" dirty="0">
              <a:solidFill>
                <a:schemeClr val="bg1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 descr="WBtitle2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109911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FFC000"/>
                </a:solidFill>
                <a:latin typeface="Cambria" pitchFamily="18" charset="0"/>
              </a:rPr>
              <a:t>New Projects</a:t>
            </a:r>
            <a:endParaRPr lang="en-US" dirty="0">
              <a:solidFill>
                <a:srgbClr val="FFC000"/>
              </a:solidFill>
              <a:latin typeface="Cambria" pitchFamily="18" charset="0"/>
            </a:endParaRPr>
          </a:p>
        </p:txBody>
      </p:sp>
      <p:pic>
        <p:nvPicPr>
          <p:cNvPr id="5" name="Picture 4" descr="Lin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0" y="1066801"/>
            <a:ext cx="9144000" cy="68694"/>
          </a:xfrm>
          <a:prstGeom prst="rect">
            <a:avLst/>
          </a:prstGeom>
        </p:spPr>
      </p:pic>
      <p:pic>
        <p:nvPicPr>
          <p:cNvPr id="6" name="Picture 5" descr="Lin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705600"/>
            <a:ext cx="9144000" cy="68694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j-lt"/>
              </a:rPr>
              <a:t>US$95m Housing Reconstruction Project (IDA + HRF)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sz="2400" dirty="0" smtClean="0">
              <a:latin typeface="+mj-lt"/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j-lt"/>
              </a:rPr>
              <a:t>US$15m Cholera Emergency Project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sz="2400" dirty="0" smtClean="0">
              <a:latin typeface="+mj-lt"/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j-lt"/>
              </a:rPr>
              <a:t>US$11m Line Item Budget Support for Education &amp; Agriculture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sz="2400" dirty="0" smtClean="0">
              <a:latin typeface="+mj-lt"/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j-lt"/>
              </a:rPr>
              <a:t>US$3m to establish a US$35m Partial Risk Guarantee Fund for private operators in Haiti (IDA, IDB, USA, HRF)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PRODEP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-304800"/>
            <a:ext cx="9144000" cy="7315200"/>
          </a:xfrm>
        </p:spPr>
      </p:pic>
      <p:sp>
        <p:nvSpPr>
          <p:cNvPr id="5" name="TextBox 4"/>
          <p:cNvSpPr txBox="1"/>
          <p:nvPr/>
        </p:nvSpPr>
        <p:spPr>
          <a:xfrm>
            <a:off x="0" y="6334780"/>
            <a:ext cx="50036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Cambria" pitchFamily="18" charset="0"/>
              </a:rPr>
              <a:t>Rural Community Development</a:t>
            </a:r>
            <a:endParaRPr lang="en-US" sz="2800" dirty="0">
              <a:solidFill>
                <a:schemeClr val="bg1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 descr="WBtitle2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109911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FFC000"/>
                </a:solidFill>
                <a:latin typeface="Cambria" pitchFamily="18" charset="0"/>
              </a:rPr>
              <a:t>One Year On</a:t>
            </a:r>
            <a:endParaRPr lang="en-US" dirty="0">
              <a:solidFill>
                <a:srgbClr val="FFC000"/>
              </a:solidFill>
              <a:latin typeface="Cambria" pitchFamily="18" charset="0"/>
            </a:endParaRPr>
          </a:p>
        </p:txBody>
      </p:sp>
      <p:pic>
        <p:nvPicPr>
          <p:cNvPr id="5" name="Picture 4" descr="Lin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0" y="1066801"/>
            <a:ext cx="9144000" cy="68694"/>
          </a:xfrm>
          <a:prstGeom prst="rect">
            <a:avLst/>
          </a:prstGeom>
        </p:spPr>
      </p:pic>
      <p:pic>
        <p:nvPicPr>
          <p:cNvPr id="6" name="Picture 5" descr="Lin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705600"/>
            <a:ext cx="9144000" cy="68694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j-lt"/>
              </a:rPr>
              <a:t>At 12 months, evaluation of progress should focus on the emergency response.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sz="2400" dirty="0" smtClean="0">
              <a:latin typeface="+mj-lt"/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j-lt"/>
              </a:rPr>
              <a:t>Reconstruction started mid-2010 but will take several years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sz="2400" dirty="0" smtClean="0">
              <a:latin typeface="+mj-lt"/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j-lt"/>
              </a:rPr>
              <a:t>It takes time everywhere – Aceh (Indonesia), even in the US (Katrina), with well functioning central governments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sz="2400" dirty="0" smtClean="0">
              <a:latin typeface="+mj-lt"/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j-lt"/>
              </a:rPr>
              <a:t>Government capacity to catalyze and coordinate needs to be strengthened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 descr="WBtitle2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109911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FFC000"/>
                </a:solidFill>
                <a:latin typeface="Cambria" pitchFamily="18" charset="0"/>
              </a:rPr>
              <a:t>One Year On</a:t>
            </a:r>
            <a:endParaRPr lang="en-US" dirty="0">
              <a:solidFill>
                <a:srgbClr val="FFC000"/>
              </a:solidFill>
              <a:latin typeface="Cambria" pitchFamily="18" charset="0"/>
            </a:endParaRPr>
          </a:p>
        </p:txBody>
      </p:sp>
      <p:pic>
        <p:nvPicPr>
          <p:cNvPr id="5" name="Picture 4" descr="Lin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0" y="1066801"/>
            <a:ext cx="9144000" cy="68694"/>
          </a:xfrm>
          <a:prstGeom prst="rect">
            <a:avLst/>
          </a:prstGeom>
        </p:spPr>
      </p:pic>
      <p:pic>
        <p:nvPicPr>
          <p:cNvPr id="6" name="Picture 5" descr="Lin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705600"/>
            <a:ext cx="9144000" cy="68694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j-lt"/>
              </a:rPr>
              <a:t>Some macroeconomic indicators are improving: reserves, inflation, revenue, growth (11% in 2011, 6-8% after)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sz="2400" dirty="0" smtClean="0">
              <a:latin typeface="+mj-lt"/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j-lt"/>
              </a:rPr>
              <a:t>Frameworks for key sectors exist: housing, debris, private sector, health, education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sz="2400" dirty="0" smtClean="0">
              <a:latin typeface="+mj-lt"/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j-lt"/>
              </a:rPr>
              <a:t>IHRC and HRF function: IHRC endorsed US$2b in projects in 2010; HRF received US$256m and allocated US$193m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RODEP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47390"/>
            <a:ext cx="9144000" cy="690539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334780"/>
            <a:ext cx="50036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Cambria" pitchFamily="18" charset="0"/>
              </a:rPr>
              <a:t>Rural Community Development</a:t>
            </a:r>
            <a:endParaRPr lang="en-US" sz="2800" dirty="0">
              <a:solidFill>
                <a:schemeClr val="bg1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 descr="WBtitle2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109911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FFC000"/>
                </a:solidFill>
                <a:latin typeface="Cambria" pitchFamily="18" charset="0"/>
              </a:rPr>
              <a:t>2011 &amp; Beyond</a:t>
            </a:r>
            <a:endParaRPr lang="en-US" dirty="0">
              <a:solidFill>
                <a:srgbClr val="FFC000"/>
              </a:solidFill>
              <a:latin typeface="Cambria" pitchFamily="18" charset="0"/>
            </a:endParaRPr>
          </a:p>
        </p:txBody>
      </p:sp>
      <p:pic>
        <p:nvPicPr>
          <p:cNvPr id="5" name="Picture 4" descr="Lin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0" y="1066801"/>
            <a:ext cx="9144000" cy="68694"/>
          </a:xfrm>
          <a:prstGeom prst="rect">
            <a:avLst/>
          </a:prstGeom>
        </p:spPr>
      </p:pic>
      <p:pic>
        <p:nvPicPr>
          <p:cNvPr id="6" name="Picture 5" descr="Lin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705600"/>
            <a:ext cx="9144000" cy="6869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6720" y="1524000"/>
            <a:ext cx="8336280" cy="4671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 descr="WBtitle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09911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FFC000"/>
                </a:solidFill>
                <a:latin typeface="Cambria" pitchFamily="18" charset="0"/>
              </a:rPr>
              <a:t>Thank You</a:t>
            </a:r>
            <a:endParaRPr lang="en-US" dirty="0">
              <a:solidFill>
                <a:srgbClr val="FFC000"/>
              </a:solidFill>
              <a:latin typeface="Cambria" pitchFamily="18" charset="0"/>
            </a:endParaRPr>
          </a:p>
        </p:txBody>
      </p:sp>
      <p:pic>
        <p:nvPicPr>
          <p:cNvPr id="5" name="Picture 4" descr="Lin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0" y="1066801"/>
            <a:ext cx="9144000" cy="68694"/>
          </a:xfrm>
          <a:prstGeom prst="rect">
            <a:avLst/>
          </a:prstGeom>
        </p:spPr>
      </p:pic>
      <p:pic>
        <p:nvPicPr>
          <p:cNvPr id="6" name="Picture 5" descr="Lin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705600"/>
            <a:ext cx="9144000" cy="68694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dirty="0" smtClean="0">
              <a:latin typeface="+mj-lt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dirty="0">
              <a:latin typeface="+mj-lt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dirty="0" smtClean="0">
              <a:latin typeface="+mj-lt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 smtClean="0">
                <a:latin typeface="Cambria" pitchFamily="18" charset="0"/>
              </a:rPr>
              <a:t>aabrantes@worldbank.org</a:t>
            </a:r>
            <a:endParaRPr lang="en-US" sz="32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 descr="WBtitle2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109911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FFC000"/>
                </a:solidFill>
                <a:latin typeface="Cambria" pitchFamily="18" charset="0"/>
              </a:rPr>
              <a:t>Outline</a:t>
            </a:r>
            <a:endParaRPr lang="en-US" dirty="0">
              <a:solidFill>
                <a:srgbClr val="FFC000"/>
              </a:solidFill>
              <a:latin typeface="Cambria" pitchFamily="18" charset="0"/>
            </a:endParaRPr>
          </a:p>
        </p:txBody>
      </p:sp>
      <p:pic>
        <p:nvPicPr>
          <p:cNvPr id="5" name="Picture 4" descr="Lin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0" y="1066801"/>
            <a:ext cx="9144000" cy="68694"/>
          </a:xfrm>
          <a:prstGeom prst="rect">
            <a:avLst/>
          </a:prstGeom>
        </p:spPr>
      </p:pic>
      <p:pic>
        <p:nvPicPr>
          <p:cNvPr id="6" name="Picture 5" descr="Lin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705600"/>
            <a:ext cx="9144000" cy="68694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2895600" y="1905000"/>
            <a:ext cx="5791200" cy="42211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WBG Response</a:t>
            </a:r>
          </a:p>
          <a:p>
            <a:pPr marL="514350" marR="0" lvl="0" indent="-51435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2400" dirty="0" smtClean="0">
                <a:latin typeface="+mj-lt"/>
              </a:rPr>
              <a:t>Portfolio</a:t>
            </a:r>
          </a:p>
          <a:p>
            <a:pPr marL="514350" marR="0" lvl="0" indent="-51435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2400" dirty="0" smtClean="0">
                <a:latin typeface="+mj-lt"/>
              </a:rPr>
              <a:t>Private Sector</a:t>
            </a:r>
          </a:p>
          <a:p>
            <a:pPr marL="514350" marR="0" lvl="0" indent="-51435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2400" dirty="0" smtClean="0">
                <a:latin typeface="+mj-lt"/>
              </a:rPr>
              <a:t>Results</a:t>
            </a:r>
          </a:p>
          <a:p>
            <a:pPr marL="514350" indent="-514350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400" dirty="0" smtClean="0">
                <a:latin typeface="+mj-lt"/>
              </a:rPr>
              <a:t>New Projects</a:t>
            </a:r>
          </a:p>
          <a:p>
            <a:pPr marL="514350" marR="0" lvl="0" indent="-51435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2400" dirty="0" smtClean="0">
                <a:latin typeface="+mj-lt"/>
              </a:rPr>
              <a:t>One Year </a:t>
            </a:r>
            <a:r>
              <a:rPr lang="en-US" sz="2400" dirty="0" smtClean="0">
                <a:latin typeface="+mj-lt"/>
              </a:rPr>
              <a:t>On</a:t>
            </a:r>
          </a:p>
          <a:p>
            <a:pPr marL="514350" marR="0" lvl="0" indent="-51435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2400" dirty="0" smtClean="0">
                <a:latin typeface="+mj-lt"/>
              </a:rPr>
              <a:t>2011 &amp; Beyond</a:t>
            </a:r>
            <a:endParaRPr lang="en-US" sz="24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Map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7315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 descr="WBtitle2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109911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FFC000"/>
                </a:solidFill>
                <a:latin typeface="Cambria" pitchFamily="18" charset="0"/>
              </a:rPr>
              <a:t>WBG Response</a:t>
            </a:r>
            <a:endParaRPr lang="en-US" dirty="0">
              <a:solidFill>
                <a:srgbClr val="FFC000"/>
              </a:solidFill>
              <a:latin typeface="Cambria" pitchFamily="18" charset="0"/>
            </a:endParaRPr>
          </a:p>
        </p:txBody>
      </p:sp>
      <p:pic>
        <p:nvPicPr>
          <p:cNvPr id="5" name="Picture 4" descr="Lin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0" y="1066801"/>
            <a:ext cx="9144000" cy="68694"/>
          </a:xfrm>
          <a:prstGeom prst="rect">
            <a:avLst/>
          </a:prstGeom>
        </p:spPr>
      </p:pic>
      <p:pic>
        <p:nvPicPr>
          <p:cNvPr id="6" name="Picture 5" descr="Lin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705600"/>
            <a:ext cx="9144000" cy="68694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WBG pledged US$479m for 2010-2011</a:t>
            </a:r>
          </a:p>
          <a:p>
            <a:pPr marL="342900" marR="0" lvl="0" indent="-342900" algn="l" defTabSz="914400" rtl="0" eaLnBrk="1" fontAlgn="auto" latinLnBrk="0" hangingPunct="1"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>
                <a:latin typeface="+mj-lt"/>
              </a:rPr>
              <a:t>US$340m has been delivered in new funding, disbursements, private sector support, and debt relief.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110427" y="3200400"/>
          <a:ext cx="6814373" cy="3124200"/>
        </p:xfrm>
        <a:graphic>
          <a:graphicData uri="http://schemas.openxmlformats.org/drawingml/2006/table">
            <a:tbl>
              <a:tblPr/>
              <a:tblGrid>
                <a:gridCol w="2490303"/>
                <a:gridCol w="2173354"/>
                <a:gridCol w="2150716"/>
              </a:tblGrid>
              <a:tr h="624840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u="sng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WBG Pledge of Support to Haiti</a:t>
                      </a:r>
                      <a:endParaRPr lang="en-US" sz="2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u="sng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NY International Conference on Haiti - March 31, 2010</a:t>
                      </a:r>
                      <a:endParaRPr lang="en-US" sz="2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835" marR="13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4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Support</a:t>
                      </a:r>
                      <a:endParaRPr lang="en-US" sz="2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835" marR="13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0530" algn="l"/>
                          <a:tab pos="645795" algn="ctr"/>
                        </a:tabLst>
                      </a:pPr>
                      <a:r>
                        <a:rPr lang="en-US" sz="17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Pledge to end 2011</a:t>
                      </a:r>
                      <a:endParaRPr lang="en-US" sz="2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835" marR="13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Delivered end 2010</a:t>
                      </a:r>
                      <a:endParaRPr lang="en-US" sz="2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835" marR="13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624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New Funding</a:t>
                      </a:r>
                      <a:endParaRPr lang="en-US" sz="2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IDA + Trust Funds</a:t>
                      </a:r>
                      <a:endParaRPr lang="en-US" sz="2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835" marR="13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US$130</a:t>
                      </a:r>
                      <a:endParaRPr lang="en-US" sz="2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835" marR="13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US$123</a:t>
                      </a:r>
                      <a:endParaRPr lang="en-US" sz="2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835" marR="13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624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Disbursements </a:t>
                      </a:r>
                      <a:endParaRPr lang="en-US" sz="2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New + Existing Projects</a:t>
                      </a:r>
                      <a:endParaRPr lang="en-US" sz="2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835" marR="13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US$250</a:t>
                      </a:r>
                      <a:endParaRPr lang="en-US" sz="2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835" marR="13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US$129</a:t>
                      </a:r>
                      <a:endParaRPr lang="en-US" sz="2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835" marR="13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3124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Private Sector Support</a:t>
                      </a:r>
                      <a:endParaRPr lang="en-US" sz="2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835" marR="13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US$60</a:t>
                      </a:r>
                      <a:endParaRPr lang="en-US" sz="2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835" marR="13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US$49</a:t>
                      </a:r>
                      <a:endParaRPr lang="en-US" sz="2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835" marR="13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3124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Debt Relief</a:t>
                      </a:r>
                      <a:endParaRPr lang="en-US" sz="2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835" marR="13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US$39</a:t>
                      </a:r>
                      <a:endParaRPr lang="en-US" sz="2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835" marR="13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US$39</a:t>
                      </a:r>
                      <a:endParaRPr lang="en-US" sz="2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835" marR="13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3124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i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  <a:endParaRPr lang="en-US" sz="2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835" marR="13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i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US$479</a:t>
                      </a:r>
                      <a:endParaRPr lang="en-US" sz="2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835" marR="13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i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US$340</a:t>
                      </a:r>
                      <a:endParaRPr lang="en-US" sz="2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835" marR="13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 descr="WBtitle2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109911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FFC000"/>
                </a:solidFill>
                <a:latin typeface="Cambria" pitchFamily="18" charset="0"/>
              </a:rPr>
              <a:t>Portfolio</a:t>
            </a:r>
            <a:endParaRPr lang="en-US" dirty="0">
              <a:solidFill>
                <a:srgbClr val="FFC000"/>
              </a:solidFill>
              <a:latin typeface="Cambria" pitchFamily="18" charset="0"/>
            </a:endParaRPr>
          </a:p>
        </p:txBody>
      </p:sp>
      <p:pic>
        <p:nvPicPr>
          <p:cNvPr id="5" name="Picture 4" descr="Lin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0" y="1066801"/>
            <a:ext cx="9144000" cy="68694"/>
          </a:xfrm>
          <a:prstGeom prst="rect">
            <a:avLst/>
          </a:prstGeom>
        </p:spPr>
      </p:pic>
      <p:pic>
        <p:nvPicPr>
          <p:cNvPr id="6" name="Picture 5" descr="Lin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705600"/>
            <a:ext cx="9144000" cy="68694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j-lt"/>
              </a:rPr>
              <a:t>16 projects for US$337 million, of which US$143m have been disbursed for emergency, reconstruction &amp; development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sz="2400" dirty="0" smtClean="0">
              <a:latin typeface="+mj-lt"/>
            </a:endParaRP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j-lt"/>
              </a:rPr>
              <a:t>Budget support of US$42.5m was provided in 2010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sz="2400" dirty="0" smtClean="0">
              <a:latin typeface="+mj-lt"/>
            </a:endParaRP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j-lt"/>
              </a:rPr>
              <a:t>Infrastructure, Community-Driven Development, Education, Transport, Water &amp; Sanitation, Energy, Agriculture, Economic Governance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Education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-400734" y="1"/>
            <a:ext cx="9544734" cy="6858000"/>
          </a:xfrm>
        </p:spPr>
      </p:pic>
      <p:sp>
        <p:nvSpPr>
          <p:cNvPr id="5" name="TextBox 4"/>
          <p:cNvSpPr txBox="1"/>
          <p:nvPr/>
        </p:nvSpPr>
        <p:spPr>
          <a:xfrm>
            <a:off x="914400" y="6334780"/>
            <a:ext cx="27546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Cambria" pitchFamily="18" charset="0"/>
              </a:rPr>
              <a:t>Education for All</a:t>
            </a:r>
            <a:endParaRPr lang="en-US" sz="2800" dirty="0">
              <a:solidFill>
                <a:schemeClr val="bg1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 descr="WBtitle2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109911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FFC000"/>
                </a:solidFill>
                <a:latin typeface="Cambria" pitchFamily="18" charset="0"/>
              </a:rPr>
              <a:t>Private Sector</a:t>
            </a:r>
            <a:endParaRPr lang="en-US" dirty="0">
              <a:solidFill>
                <a:srgbClr val="FFC000"/>
              </a:solidFill>
              <a:latin typeface="Cambria" pitchFamily="18" charset="0"/>
            </a:endParaRPr>
          </a:p>
        </p:txBody>
      </p:sp>
      <p:pic>
        <p:nvPicPr>
          <p:cNvPr id="5" name="Picture 4" descr="Lin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0" y="1066801"/>
            <a:ext cx="9144000" cy="68694"/>
          </a:xfrm>
          <a:prstGeom prst="rect">
            <a:avLst/>
          </a:prstGeom>
        </p:spPr>
      </p:pic>
      <p:pic>
        <p:nvPicPr>
          <p:cNvPr id="6" name="Picture 5" descr="Lin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705600"/>
            <a:ext cx="9144000" cy="68694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IFC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: 5 new projects for US$49.6m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; 3 projects in garments, hotels, energy and mining for US$15.3m are under implementation</a:t>
            </a:r>
          </a:p>
          <a:p>
            <a:pPr marL="342900" marR="0" lvl="0" indent="-342900" algn="l" defTabSz="914400" rtl="0" eaLnBrk="1" fontAlgn="auto" latinLnBrk="0" hangingPunct="1"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</a:endParaRPr>
          </a:p>
          <a:p>
            <a:pPr marL="342900" marR="0" lvl="0" indent="-342900" algn="l" defTabSz="914400" rtl="0" eaLnBrk="1" fontAlgn="auto" latinLnBrk="0" hangingPunct="1"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Trade finance guarantee, finance of SMEs, and  30MW energy projects were approved prior to the quake</a:t>
            </a:r>
          </a:p>
          <a:p>
            <a:pPr marL="342900" marR="0" lvl="0" indent="-342900" algn="l" defTabSz="914400" rtl="0" eaLnBrk="1" fontAlgn="auto" latinLnBrk="0" hangingPunct="1"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</a:endParaRPr>
          </a:p>
          <a:p>
            <a:pPr marL="342900" marR="0" lvl="0" indent="-342900" algn="l" defTabSz="914400" rtl="0" eaLnBrk="1" fontAlgn="auto" latinLnBrk="0" hangingPunct="1"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200" dirty="0" smtClean="0">
                <a:latin typeface="+mj-lt"/>
              </a:rPr>
              <a:t>Structured the international bidding process for TELECO, which brought a US$100m investment by Vietnam’s </a:t>
            </a:r>
            <a:r>
              <a:rPr lang="en-US" sz="2200" dirty="0" err="1" smtClean="0">
                <a:latin typeface="+mj-lt"/>
              </a:rPr>
              <a:t>Viettel</a:t>
            </a:r>
            <a:r>
              <a:rPr lang="en-US" sz="2200" dirty="0" smtClean="0">
                <a:latin typeface="+mj-lt"/>
              </a:rPr>
              <a:t> in May 2010</a:t>
            </a: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 descr="WBtitle2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109911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FFC000"/>
                </a:solidFill>
                <a:latin typeface="Cambria" pitchFamily="18" charset="0"/>
              </a:rPr>
              <a:t>Private Sector</a:t>
            </a:r>
            <a:endParaRPr lang="en-US" dirty="0">
              <a:solidFill>
                <a:srgbClr val="FFC000"/>
              </a:solidFill>
              <a:latin typeface="Cambria" pitchFamily="18" charset="0"/>
            </a:endParaRPr>
          </a:p>
        </p:txBody>
      </p:sp>
      <p:pic>
        <p:nvPicPr>
          <p:cNvPr id="5" name="Picture 4" descr="Lin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0" y="1066801"/>
            <a:ext cx="9144000" cy="68694"/>
          </a:xfrm>
          <a:prstGeom prst="rect">
            <a:avLst/>
          </a:prstGeom>
        </p:spPr>
      </p:pic>
      <p:pic>
        <p:nvPicPr>
          <p:cNvPr id="6" name="Picture 5" descr="Lin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705600"/>
            <a:ext cx="9144000" cy="68694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j-lt"/>
              </a:rPr>
              <a:t>Potential: access to US market, absence of protracted ethnic violence, abundance of affordable labor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sz="2400" dirty="0" smtClean="0">
              <a:latin typeface="+mj-lt"/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j-lt"/>
              </a:rPr>
              <a:t>Corporations can offer expertise in remaining gaps, such as housing shortages and vocational training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sz="2400" dirty="0" smtClean="0">
              <a:latin typeface="+mj-lt"/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j-lt"/>
              </a:rPr>
              <a:t>Investment opportunities: tourism, garments, animal husbandry, fruits and tubers, housing, banking, energy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sz="2400" dirty="0" smtClean="0">
              <a:latin typeface="+mj-lt"/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j-lt"/>
              </a:rPr>
              <a:t>Strategic philanthropy: improving social entrepreneurship and building local resilience.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sz="2400" dirty="0" smtClean="0">
              <a:latin typeface="+mj-lt"/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sz="24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Assessment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1"/>
            <a:ext cx="12100604" cy="6858000"/>
          </a:xfrm>
        </p:spPr>
      </p:pic>
      <p:sp>
        <p:nvSpPr>
          <p:cNvPr id="5" name="TextBox 4"/>
          <p:cNvSpPr txBox="1"/>
          <p:nvPr/>
        </p:nvSpPr>
        <p:spPr>
          <a:xfrm>
            <a:off x="5778976" y="6334780"/>
            <a:ext cx="3365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Cambria" pitchFamily="18" charset="0"/>
              </a:rPr>
              <a:t>Building Assessment</a:t>
            </a:r>
            <a:endParaRPr lang="en-US" sz="2800" dirty="0">
              <a:solidFill>
                <a:schemeClr val="bg1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1230</TotalTime>
  <Words>569</Words>
  <Application>Microsoft Office PowerPoint</Application>
  <PresentationFormat>On-screen Show (4:3)</PresentationFormat>
  <Paragraphs>114</Paragraphs>
  <Slides>18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World Bank Support for Haiti’s Recovery</vt:lpstr>
      <vt:lpstr>Outline</vt:lpstr>
      <vt:lpstr>Slide 3</vt:lpstr>
      <vt:lpstr>WBG Response</vt:lpstr>
      <vt:lpstr>Portfolio</vt:lpstr>
      <vt:lpstr>Slide 6</vt:lpstr>
      <vt:lpstr>Private Sector</vt:lpstr>
      <vt:lpstr>Private Sector</vt:lpstr>
      <vt:lpstr>Slide 9</vt:lpstr>
      <vt:lpstr>Results</vt:lpstr>
      <vt:lpstr>Slide 11</vt:lpstr>
      <vt:lpstr>New Projects</vt:lpstr>
      <vt:lpstr>Slide 13</vt:lpstr>
      <vt:lpstr>One Year On</vt:lpstr>
      <vt:lpstr>One Year On</vt:lpstr>
      <vt:lpstr>Slide 16</vt:lpstr>
      <vt:lpstr>2011 &amp; Beyond</vt:lpstr>
      <vt:lpstr>Thank You</vt:lpstr>
    </vt:vector>
  </TitlesOfParts>
  <Company>The World Bank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wb348541</dc:creator>
  <cp:lastModifiedBy>wb348541</cp:lastModifiedBy>
  <cp:revision>129</cp:revision>
  <dcterms:created xsi:type="dcterms:W3CDTF">2010-11-09T20:50:52Z</dcterms:created>
  <dcterms:modified xsi:type="dcterms:W3CDTF">2011-01-20T13:51:10Z</dcterms:modified>
</cp:coreProperties>
</file>