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75" r:id="rId3"/>
    <p:sldId id="273" r:id="rId4"/>
    <p:sldId id="260" r:id="rId5"/>
    <p:sldId id="282" r:id="rId6"/>
    <p:sldId id="284" r:id="rId7"/>
    <p:sldId id="28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02D0-4BDE-4D8D-81C2-B49C7BBBC04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F23F-970C-4603-8DA7-1B8DB8D21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Helping Haiti </a:t>
            </a:r>
            <a:r>
              <a:rPr lang="en-US" sz="3600" dirty="0" smtClean="0"/>
              <a:t>Rebuild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U.S. Government </a:t>
            </a:r>
            <a:r>
              <a:rPr lang="en-US" sz="3600" dirty="0" smtClean="0"/>
              <a:t>post-earthquake strategy</a:t>
            </a:r>
            <a:endParaRPr lang="en-US" sz="3600" dirty="0"/>
          </a:p>
        </p:txBody>
      </p:sp>
      <p:pic>
        <p:nvPicPr>
          <p:cNvPr id="4" name="Content Placeholder 3" descr="haitian-flag-774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172200" cy="3581399"/>
          </a:xfrm>
        </p:spPr>
      </p:pic>
      <p:sp>
        <p:nvSpPr>
          <p:cNvPr id="6" name="TextBox 5"/>
          <p:cNvSpPr txBox="1"/>
          <p:nvPr/>
        </p:nvSpPr>
        <p:spPr>
          <a:xfrm>
            <a:off x="1066800" y="5486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Institute of Peace</a:t>
            </a:r>
          </a:p>
          <a:p>
            <a:pPr algn="ctr"/>
            <a:r>
              <a:rPr lang="en-US" sz="2800" dirty="0" smtClean="0"/>
              <a:t>January 26, 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62000" y="152400"/>
            <a:ext cx="769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Pledges By Donor &amp; Against GOH  Reconstruction Priorities</a:t>
            </a:r>
            <a:endParaRPr lang="en-US" sz="2400" b="1" dirty="0"/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089765" y="1808161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3708765" y="187483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>
            <a:off x="4842240" y="1589087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4461240" y="1751011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>
            <a:off x="3337290" y="200818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2965815" y="214153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2584815" y="227488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>
            <a:off x="2213340" y="2436811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>
            <a:off x="1841865" y="259873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83" name="Straight Connector 82"/>
          <p:cNvCxnSpPr>
            <a:cxnSpLocks noChangeShapeType="1"/>
          </p:cNvCxnSpPr>
          <p:nvPr/>
        </p:nvCxnSpPr>
        <p:spPr bwMode="auto">
          <a:xfrm>
            <a:off x="1460865" y="330358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>
            <a:off x="1089390" y="3789361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>
            <a:off x="708390" y="4713286"/>
            <a:ext cx="1619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pic>
        <p:nvPicPr>
          <p:cNvPr id="86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90" y="1274762"/>
            <a:ext cx="5076825" cy="4562475"/>
          </a:xfrm>
          <a:prstGeom prst="rect">
            <a:avLst/>
          </a:prstGeom>
          <a:noFill/>
        </p:spPr>
      </p:pic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980352" y="5834063"/>
            <a:ext cx="255587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4176F074-C201-493E-855B-0046686540E0}" type="datetime'''''''''T''''''''''''o''t''''''''''a''''l'''''''''''''''''">
              <a:rPr lang="en-US" sz="800" b="1" smtClean="0">
                <a:latin typeface="+mj-lt"/>
                <a:sym typeface="Arial"/>
              </a:rPr>
              <a:pPr algn="ctr"/>
              <a:t>Total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3886564" y="5834063"/>
            <a:ext cx="187325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8DA72086-1F36-4931-8A76-659ACB704ACB}" type="datetime'I''''''''''''''''M''''F'''''''''''''''''''''''''''">
              <a:rPr lang="en-US" sz="800" b="1" smtClean="0">
                <a:latin typeface="+mj-lt"/>
                <a:sym typeface="Arial"/>
              </a:rPr>
              <a:pPr algn="ctr"/>
              <a:t>IMF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61252" y="5834063"/>
            <a:ext cx="341312" cy="24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065CCA5D-1766-4FEE-89A7-9C52D62D1B45}" type="datetime'A''ll ''''''''''''''''''''''''''''''''Othe''''rs'''''''''''''">
              <a:rPr lang="en-US" sz="800" b="1" smtClean="0">
                <a:latin typeface="+mj-lt"/>
                <a:sym typeface="Arial"/>
              </a:rPr>
              <a:pPr algn="ctr"/>
              <a:t>All Others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210414" y="5834063"/>
            <a:ext cx="290512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431FEE67-A1B0-4816-8A01-DEC1A6EF6480}" type="datetime'''''''''B''''''''r''''''''a''''''zi''''''''''''''l'''''">
              <a:rPr lang="en-US" sz="800" b="1" smtClean="0">
                <a:latin typeface="+mj-lt"/>
                <a:sym typeface="Arial"/>
              </a:rPr>
              <a:pPr algn="ctr"/>
              <a:t>Brazil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361102" y="5834063"/>
            <a:ext cx="485775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92AA2543-1EC0-4E99-A374-EB9DC0AC02B9}" type="datetime'U''''''''''N''''''''''''''A''S''''''''U''''R''''''*'''''''''">
              <a:rPr lang="en-US" sz="800" b="1" smtClean="0">
                <a:latin typeface="+mj-lt"/>
                <a:sym typeface="Arial"/>
              </a:rPr>
              <a:pPr algn="ctr"/>
              <a:t>UNASUR*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081702" y="5834063"/>
            <a:ext cx="301625" cy="24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A14FBB44-09C1-4020-9F6E-D18AFE5F13A3}" type="datetime'''''''''''R''e''''''d'''' C''ros''s'''''''''''''''">
              <a:rPr lang="en-US" sz="800" b="1" smtClean="0">
                <a:latin typeface="+mj-lt"/>
                <a:sym typeface="Arial"/>
              </a:rPr>
              <a:pPr algn="ctr"/>
              <a:t>Red Cross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672127" y="5834063"/>
            <a:ext cx="368300" cy="24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588FDBAD-E0A3-48DB-90E7-AA3BA2A4F824}" type="datetime'I''nt''e''''r''-''A''''''''c''t''''''i''''on''*'''''''''''''">
              <a:rPr lang="en-US" sz="800" b="1" smtClean="0">
                <a:latin typeface="+mj-lt"/>
                <a:sym typeface="Arial"/>
              </a:rPr>
              <a:pPr algn="ctr"/>
              <a:t>Inter-Action*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2289539" y="5834063"/>
            <a:ext cx="381000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FE78CB52-1B6C-4EF7-A48B-31EE7F9AB24B}" type="datetime'C''''''''''''a''''na''''''''''''d''''''''''''a'''''''">
              <a:rPr lang="en-US" sz="800" b="1" smtClean="0">
                <a:latin typeface="+mj-lt"/>
                <a:sym typeface="Arial"/>
              </a:rPr>
              <a:pPr algn="ctr"/>
              <a:t>Canada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1943464" y="5834063"/>
            <a:ext cx="328612" cy="24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5B8FB2C-73A4-424F-A5CB-BC84A3FDE735}" type="datetime'W''''''''''''''''''''o''r''l''d'' ''B''a''n''''''''''''''k'''">
              <a:rPr lang="en-US" sz="800" b="1" smtClean="0">
                <a:latin typeface="+mj-lt"/>
                <a:sym typeface="Arial"/>
              </a:rPr>
              <a:pPr algn="ctr"/>
              <a:t>World Bank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03739" y="5834063"/>
            <a:ext cx="255587" cy="24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700A907C-3AEE-4DD7-BADA-1AA183E07DF2}" type="datetime'''E''''''U'''' -'''''' T''''''''''''o''''''''t''''''a''l'">
              <a:rPr lang="en-US" sz="800" b="1" smtClean="0">
                <a:latin typeface="+mj-lt"/>
                <a:sym typeface="Arial"/>
              </a:rPr>
              <a:pPr algn="ctr"/>
              <a:t>EU - Total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241789" y="5834063"/>
            <a:ext cx="227012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EFF21912-FB17-4031-A7AD-1FD0C68FE8E8}" type="datetime'''''''''''''''U''''S''''''''A'''''''''''''''''''''''''''">
              <a:rPr lang="en-US" sz="800" b="1" smtClean="0">
                <a:latin typeface="+mj-lt"/>
                <a:sym typeface="Arial"/>
              </a:rPr>
              <a:pPr algn="ctr"/>
              <a:t>USA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86189" y="5834063"/>
            <a:ext cx="187325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5F6AF956-464A-4D9A-8430-61B460CB7912}" type="datetime'''''''''''''''''''''I''''''''D''''''''''''B'''">
              <a:rPr lang="en-US" sz="800" b="1" smtClean="0">
                <a:latin typeface="+mj-lt"/>
                <a:sym typeface="Arial"/>
              </a:rPr>
              <a:pPr algn="ctr"/>
              <a:t>IDB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46439" y="5834063"/>
            <a:ext cx="512762" cy="12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A971F84A-489E-47F8-ACB9-BB2075EFECE5}" type="datetime'''V''''''e''''''''nez''''u''''el''''''''''''''''a'''">
              <a:rPr lang="en-US" sz="800" b="1" smtClean="0">
                <a:latin typeface="+mj-lt"/>
                <a:sym typeface="Arial"/>
              </a:rPr>
              <a:pPr algn="ctr"/>
              <a:t>Venezuela</a:t>
            </a:fld>
            <a:endParaRPr lang="en-US" sz="800" b="1" dirty="0">
              <a:latin typeface="+mj-lt"/>
              <a:sym typeface="Arial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04800" y="6400800"/>
            <a:ext cx="790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000" dirty="0">
                <a:latin typeface="+mj-lt"/>
              </a:rPr>
              <a:t>* Inter-Action is a consortium of humanitarian NGOs; UNASUR is the Union of South American </a:t>
            </a:r>
            <a:r>
              <a:rPr lang="en-US" sz="1000" dirty="0" smtClean="0">
                <a:latin typeface="+mj-lt"/>
              </a:rPr>
              <a:t>Nations.  Source</a:t>
            </a:r>
            <a:r>
              <a:rPr lang="en-US" sz="1000" dirty="0">
                <a:latin typeface="+mj-lt"/>
              </a:rPr>
              <a:t>: IHRC, http://www.cirh.ht/pledges.html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252045" y="1358899"/>
            <a:ext cx="5103935" cy="48656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ZA" dirty="0"/>
          </a:p>
        </p:txBody>
      </p:sp>
      <p:pic>
        <p:nvPicPr>
          <p:cNvPr id="102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16149"/>
            <a:ext cx="2867025" cy="2867025"/>
          </a:xfrm>
          <a:prstGeom prst="rect">
            <a:avLst/>
          </a:prstGeom>
          <a:noFill/>
        </p:spPr>
      </p:pic>
      <p:sp>
        <p:nvSpPr>
          <p:cNvPr id="103" name="Rectangle 102"/>
          <p:cNvSpPr>
            <a:spLocks noChangeArrowheads="1"/>
          </p:cNvSpPr>
          <p:nvPr/>
        </p:nvSpPr>
        <p:spPr bwMode="gray">
          <a:xfrm>
            <a:off x="7129827" y="2519362"/>
            <a:ext cx="260350" cy="182562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wrap="none" lIns="20637" tIns="0" rIns="20637" bIns="0" anchor="ctr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79019238-B25D-4E0B-90FC-CB1F0C524E1A}" type="datetime'1%'''''''''''''''''''''''''''''''''''''''''''''''''''''''''''">
              <a:rPr lang="en-US">
                <a:solidFill>
                  <a:schemeClr val="bg1"/>
                </a:solidFill>
                <a:sym typeface="Arial" charset="0"/>
              </a:rPr>
              <a:pPr algn="ctr"/>
              <a:t>1%</a:t>
            </a:fld>
            <a:endParaRPr 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7239000" y="1981199"/>
            <a:ext cx="66675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417EB2EA-AA17-4624-8453-3491BC87B7A1}" type="datetime'Tec''''h''''n''i''ca''''l&#10;As''''''si''sta''''n''''c''e'''">
              <a:rPr lang="en-US" sz="1000" b="1" smtClean="0">
                <a:latin typeface="+mj-lt"/>
                <a:sym typeface="Arial"/>
              </a:rPr>
              <a:pPr algn="ctr"/>
              <a:t>Technical
Assistance</a:t>
            </a:fld>
            <a:endParaRPr lang="en-US" sz="1000" b="1" dirty="0">
              <a:latin typeface="+mj-lt"/>
              <a:sym typeface="Arial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gray">
          <a:xfrm>
            <a:off x="7074264" y="2336800"/>
            <a:ext cx="260350" cy="182563"/>
          </a:xfrm>
          <a:prstGeom prst="rect">
            <a:avLst/>
          </a:prstGeom>
          <a:solidFill>
            <a:srgbClr val="808080"/>
          </a:solidFill>
          <a:ln w="9525" algn="ctr">
            <a:noFill/>
            <a:round/>
            <a:headEnd/>
            <a:tailEnd/>
          </a:ln>
        </p:spPr>
        <p:txBody>
          <a:bodyPr wrap="none" lIns="20637" tIns="0" rIns="20637" bIns="0" anchor="ctr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8518858-993C-4472-88E2-95ADE76FA6CA}" type="datetime'''''''''''''''''1''''''''''%'''''''">
              <a:rPr lang="en-US">
                <a:solidFill>
                  <a:schemeClr val="bg1"/>
                </a:solidFill>
                <a:sym typeface="Arial" charset="0"/>
              </a:rPr>
              <a:pPr algn="ctr"/>
              <a:t>1%</a:t>
            </a:fld>
            <a:endParaRPr 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5684838" y="2286000"/>
            <a:ext cx="487362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6631893E-F56A-4F51-BB90-8DF80EFDB730}" type="datetime'Bu''dg''''''''e''t''&#10;''Su''''''p''''p''or''''t'''''''''''''">
              <a:rPr lang="en-US" sz="1000" b="1" smtClean="0">
                <a:latin typeface="+mj-lt"/>
                <a:sym typeface="Arial"/>
              </a:rPr>
              <a:pPr algn="ctr"/>
              <a:t>Budget
Support</a:t>
            </a:fld>
            <a:endParaRPr lang="en-US" sz="1000" b="1" dirty="0">
              <a:latin typeface="+mj-lt"/>
              <a:sym typeface="Arial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6221777" y="4937124"/>
            <a:ext cx="66675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8EFDC7D1-B1F9-4E50-A707-9AA300CAEF90}" type="datetime'Proj''e''ct''''&#10;''''A''''s''si''''st''a''nc''''''''''''e'''''">
              <a:rPr lang="en-US" sz="1000" b="1" smtClean="0">
                <a:latin typeface="+mj-lt"/>
                <a:sym typeface="Arial"/>
              </a:rPr>
              <a:pPr algn="ctr"/>
              <a:t>Project
Assistance</a:t>
            </a:fld>
            <a:endParaRPr lang="en-US" sz="1000" b="1" dirty="0">
              <a:latin typeface="+mj-lt"/>
              <a:sym typeface="Arial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7816850" y="4800600"/>
            <a:ext cx="7175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no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4D59DFB-BF96-4D40-B1A4-823AAF39EBD9}" type="datetime'''Un''''''''a''''''ll''''o''''''c''''a''''t''ed'''''''''''''">
              <a:rPr lang="en-US" sz="1000" b="1" smtClean="0">
                <a:latin typeface="+mj-lt"/>
                <a:sym typeface="Arial"/>
              </a:rPr>
              <a:pPr/>
              <a:t>Unallocated</a:t>
            </a:fld>
            <a:endParaRPr lang="en-US" sz="1000" b="1" dirty="0">
              <a:latin typeface="+mj-lt"/>
              <a:sym typeface="Arial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5581649" y="1371598"/>
            <a:ext cx="3111011" cy="487680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ZA" dirty="0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252045" y="1009649"/>
            <a:ext cx="5102469" cy="3619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2000" tIns="72000" rIns="72000" bIns="72000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+mn-lt"/>
              </a:rPr>
              <a:t>Pledges by Donor</a:t>
            </a:r>
            <a:endParaRPr lang="en-ZA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5581649" y="1009649"/>
            <a:ext cx="3115408" cy="36195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67103F"/>
            </a:solidFill>
            <a:round/>
            <a:headEnd/>
            <a:tailEnd/>
          </a:ln>
        </p:spPr>
        <p:txBody>
          <a:bodyPr lIns="72000" tIns="72000" rIns="72000" bIns="72000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ZA" sz="1400" b="1" dirty="0" smtClean="0">
                <a:solidFill>
                  <a:schemeClr val="bg1"/>
                </a:solidFill>
                <a:latin typeface="+mj-lt"/>
              </a:rPr>
              <a:t>Pledges Against GOH Priorities</a:t>
            </a:r>
            <a:endParaRPr lang="en-ZA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16764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Haiti </a:t>
            </a:r>
          </a:p>
          <a:p>
            <a:pPr algn="ctr"/>
            <a:r>
              <a:rPr lang="en-US" sz="1000" b="1" dirty="0" smtClean="0"/>
              <a:t>Reconstruction</a:t>
            </a:r>
          </a:p>
          <a:p>
            <a:pPr algn="ctr"/>
            <a:r>
              <a:rPr lang="en-US" sz="1000" b="1" dirty="0" smtClean="0"/>
              <a:t>Fund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5941" y="5370406"/>
            <a:ext cx="2667000" cy="89164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9933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19585" y="4360462"/>
            <a:ext cx="2667000" cy="948522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9933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19585" y="3405120"/>
            <a:ext cx="2667000" cy="89164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9933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19584" y="2449775"/>
            <a:ext cx="2667000" cy="891647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9933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237863" y="2627200"/>
            <a:ext cx="1524000" cy="2590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>
              <a:latin typeface="Cambria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17311" y="1437568"/>
            <a:ext cx="2667000" cy="948522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9933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048000" y="1777624"/>
            <a:ext cx="1219199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293359" y="2082424"/>
            <a:ext cx="106680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Cap Haitien Corridor</a:t>
            </a:r>
            <a:endParaRPr lang="en-US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036871" y="2362200"/>
            <a:ext cx="1066800" cy="13966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Catalyze economic growth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959" y="1451216"/>
            <a:ext cx="2667000" cy="89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0" indent="-109538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USG assistance will be country-led and build country capacity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76367" y="2383808"/>
            <a:ext cx="274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0" indent="-109538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USG assistance will be comprehensive and integrated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3663" y="3458568"/>
            <a:ext cx="2743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0" indent="-109538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USG assistance will leverage and be coordinated with the resources of other partners, including the private sector</a:t>
            </a:r>
          </a:p>
          <a:p>
            <a:pPr lvl="0"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4799" y="4470776"/>
            <a:ext cx="2714767" cy="787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0" indent="-109538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USG assistance will leverage multi-lateral mechanisms where appropriate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54759" y="5334000"/>
            <a:ext cx="274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0" indent="-109538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USG assistance will be sustained and accountable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30958" y="914400"/>
            <a:ext cx="2621507" cy="4469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Five </a:t>
            </a:r>
            <a:b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Principles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074159" y="1320424"/>
            <a:ext cx="1143000" cy="38100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Four </a:t>
            </a:r>
            <a:b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Pillars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293359" y="1625224"/>
            <a:ext cx="1066800" cy="381000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Three Corridors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036871" y="1905000"/>
            <a:ext cx="10668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Two Objectives</a:t>
            </a:r>
            <a:endParaRPr lang="en-US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65159" y="2170000"/>
            <a:ext cx="14478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One </a:t>
            </a:r>
            <a:b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Goal</a:t>
            </a:r>
            <a:endParaRPr lang="en-US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074158" y="2844424"/>
            <a:ext cx="1193041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Food and Economic Security</a:t>
            </a:r>
            <a:endParaRPr lang="en-US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074158" y="3911224"/>
            <a:ext cx="1193041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Health and Other Basic Services</a:t>
            </a:r>
            <a:endParaRPr lang="en-US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074158" y="4978024"/>
            <a:ext cx="1193041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Governance and  </a:t>
            </a:r>
            <a:b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Rule of Law</a:t>
            </a:r>
            <a:endParaRPr lang="en-US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293359" y="3301624"/>
            <a:ext cx="106680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Saint Marc Corridor</a:t>
            </a:r>
            <a:endParaRPr lang="en-US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293359" y="4520824"/>
            <a:ext cx="106680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Port-au-Prince Corridor</a:t>
            </a:r>
            <a:endParaRPr lang="en-US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036871" y="3835024"/>
            <a:ext cx="1066800" cy="142277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Build  long-term stability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" name="Right Arrow 88"/>
          <p:cNvSpPr/>
          <p:nvPr/>
        </p:nvSpPr>
        <p:spPr>
          <a:xfrm>
            <a:off x="5419300" y="3135576"/>
            <a:ext cx="609600" cy="1219200"/>
          </a:xfrm>
          <a:prstGeom prst="rightArrow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55975" y="3077584"/>
            <a:ext cx="1600200" cy="1642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lvl="0" indent="-109538" algn="ctr"/>
            <a:r>
              <a:rPr lang="en-US" sz="1400" dirty="0" smtClean="0">
                <a:latin typeface="Calibri" pitchFamily="34" charset="0"/>
              </a:rPr>
              <a:t>    A stable and more prosperous Haiti</a:t>
            </a:r>
          </a:p>
          <a:p>
            <a:pPr algn="ctr"/>
            <a:endParaRPr lang="en-US" sz="1400" dirty="0" smtClean="0">
              <a:latin typeface="Calibri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gray">
          <a:xfrm flipV="1">
            <a:off x="6064156" y="6701825"/>
            <a:ext cx="2825086" cy="3774"/>
          </a:xfrm>
          <a:prstGeom prst="line">
            <a:avLst/>
          </a:prstGeom>
          <a:noFill/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gray">
          <a:xfrm>
            <a:off x="386687" y="6705598"/>
            <a:ext cx="2524836" cy="0"/>
          </a:xfrm>
          <a:prstGeom prst="line">
            <a:avLst/>
          </a:prstGeom>
          <a:noFill/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37"/>
          <p:cNvSpPr txBox="1"/>
          <p:nvPr/>
        </p:nvSpPr>
        <p:spPr bwMode="gray">
          <a:xfrm>
            <a:off x="968523" y="6497150"/>
            <a:ext cx="1168057" cy="36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Commitment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4" name="TextBox 38"/>
          <p:cNvSpPr txBox="1"/>
          <p:nvPr/>
        </p:nvSpPr>
        <p:spPr bwMode="gray">
          <a:xfrm>
            <a:off x="7121802" y="6497150"/>
            <a:ext cx="681387" cy="36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Results</a:t>
            </a:r>
          </a:p>
        </p:txBody>
      </p:sp>
      <p:cxnSp>
        <p:nvCxnSpPr>
          <p:cNvPr id="95" name="Straight Connector 94"/>
          <p:cNvCxnSpPr/>
          <p:nvPr/>
        </p:nvCxnSpPr>
        <p:spPr bwMode="gray">
          <a:xfrm flipV="1">
            <a:off x="3157183" y="6705599"/>
            <a:ext cx="2197290" cy="1"/>
          </a:xfrm>
          <a:prstGeom prst="line">
            <a:avLst/>
          </a:prstGeom>
          <a:noFill/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41"/>
          <p:cNvSpPr txBox="1"/>
          <p:nvPr/>
        </p:nvSpPr>
        <p:spPr bwMode="gray">
          <a:xfrm>
            <a:off x="3931239" y="6497150"/>
            <a:ext cx="564815" cy="36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Focus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09600" y="76200"/>
            <a:ext cx="769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USG Strategy Framework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1981200"/>
            <a:ext cx="121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Infrastructure and Energy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F869663C-E87A-4AB6-85AF-0D31AAF8F2A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1100"/>
            <a:ext cx="80676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76200"/>
            <a:ext cx="769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Development Corridors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914400"/>
            <a:ext cx="2438400" cy="2819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0"/>
              </a:spcAft>
            </a:pP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Infrastructure and Energy </a:t>
            </a:r>
            <a:endParaRPr lang="en-US" sz="2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3886200"/>
            <a:ext cx="2438400" cy="2895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0"/>
              </a:spcAft>
            </a:pP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48768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Food and Economic Security  </a:t>
            </a:r>
            <a:endParaRPr lang="en-US" sz="2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667000" y="914400"/>
            <a:ext cx="18288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8200" y="827782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Temporary and permanent shelter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Rubble removal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Housing finance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667000" y="1600200"/>
            <a:ext cx="1828800" cy="1219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19400" y="17436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Ports and Economic Growth Poles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691044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Port efficiency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Regulatory environment and oversight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Major international container port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Growth pole anchored by port development  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667000" y="2895600"/>
            <a:ext cx="18288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19400" y="3135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Energy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2971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Modernized electricity sector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Alternative cooking technologies 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2667000" y="3962400"/>
            <a:ext cx="1828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19400" y="41542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Agriculture and Nutrition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410735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Agriculture sector growth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Improved nutritional status 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2667000" y="5105400"/>
            <a:ext cx="1828800" cy="16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19400" y="5602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Support to MSMEs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8200" y="5478959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Enabling policy environment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TA, professional, vocational training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Access to capital  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6" name="Oval 35"/>
          <p:cNvSpPr/>
          <p:nvPr/>
        </p:nvSpPr>
        <p:spPr>
          <a:xfrm>
            <a:off x="76200" y="838200"/>
            <a:ext cx="6858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" y="914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38" name="Oval 37"/>
          <p:cNvSpPr/>
          <p:nvPr/>
        </p:nvSpPr>
        <p:spPr>
          <a:xfrm>
            <a:off x="76200" y="3810000"/>
            <a:ext cx="6858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28600" y="3886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" y="76200"/>
            <a:ext cx="769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Development Pillars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990600"/>
            <a:ext cx="2438400" cy="2743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0"/>
              </a:spcAft>
            </a:pP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Health and Other Basic Services </a:t>
            </a:r>
            <a:endParaRPr lang="en-US" sz="2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3886200"/>
            <a:ext cx="2438400" cy="28499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0"/>
              </a:spcAft>
            </a:pP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483114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Governance and Rule of Law   </a:t>
            </a:r>
            <a:endParaRPr lang="en-US" sz="22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667000" y="3886200"/>
            <a:ext cx="18288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19400" y="4355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Governance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4028182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Credible electoral and legislative process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Public administration, civil service reform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Local governance capacity building 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2667000" y="5288340"/>
            <a:ext cx="18288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194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Rule of Law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8200" y="52121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Protection of human rights and vulnerable populations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Administration of justice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Security sector reform and capacity building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Transparency and accountability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667000" y="1066800"/>
            <a:ext cx="19050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95600" y="1383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Public Health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1132582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Access to health and nutrition services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Ministerial capacity building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Public health infrastructure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2667000" y="2209800"/>
            <a:ext cx="19050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95600" y="2514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Education and Youth-Focused Services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2583359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GOH institutional capacity building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Complementary youth-focused services, including through PPPs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76200" y="838200"/>
            <a:ext cx="6858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" y="914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39" name="Oval 38"/>
          <p:cNvSpPr/>
          <p:nvPr/>
        </p:nvSpPr>
        <p:spPr>
          <a:xfrm>
            <a:off x="152400" y="3810000"/>
            <a:ext cx="685800" cy="533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4800" y="3886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9600" y="76200"/>
            <a:ext cx="769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Development Pillars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6" descr="OTI CFW Nov20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573" r="5573"/>
          <a:stretch>
            <a:fillRect/>
          </a:stretch>
        </p:blipFill>
        <p:spPr>
          <a:xfrm>
            <a:off x="1" y="4724400"/>
            <a:ext cx="2888821" cy="2133600"/>
          </a:xfrm>
        </p:spPr>
      </p:pic>
      <p:pic>
        <p:nvPicPr>
          <p:cNvPr id="5" name="Content Placeholder 8" descr="Tom-green hom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724401"/>
            <a:ext cx="2625990" cy="2133600"/>
          </a:xfrm>
          <a:prstGeom prst="rect">
            <a:avLst/>
          </a:prstGeom>
        </p:spPr>
      </p:pic>
      <p:pic>
        <p:nvPicPr>
          <p:cNvPr id="6" name="Content Placeholder 10" descr="4688439445_25ca5beaa5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724401"/>
            <a:ext cx="3657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47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Meeting Immediate Needs </a:t>
            </a:r>
            <a:r>
              <a:rPr lang="en-US" sz="2400" dirty="0" smtClean="0">
                <a:sym typeface="Symbol"/>
              </a:rPr>
              <a:t></a:t>
            </a:r>
            <a:r>
              <a:rPr lang="en-US" sz="2400" dirty="0" smtClean="0"/>
              <a:t> Working for Sustainable Development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914400"/>
            <a:ext cx="8839200" cy="365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ngsana New" pitchFamily="18" charset="-34"/>
              </a:rPr>
              <a:t>  The United States has provided short term work for more than 350,000 people, about half of whom are women, through the OTI cash  for work program.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676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ngsana New" pitchFamily="18" charset="-34"/>
              </a:rPr>
              <a:t> We have assessed 380,000 homes and found 54% safe to live in.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06906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ngsana New" pitchFamily="18" charset="-34"/>
              </a:rPr>
              <a:t> The United States worked with the Government of Haiti, the IHRC, the Inter-American Development Bank, and a major Korean textile firm to fund a </a:t>
            </a:r>
            <a:r>
              <a:rPr lang="en-US" b="1" dirty="0" smtClean="0">
                <a:cs typeface="Angsana New" pitchFamily="18" charset="-34"/>
              </a:rPr>
              <a:t>new industrial park </a:t>
            </a:r>
            <a:r>
              <a:rPr lang="en-US" dirty="0" smtClean="0">
                <a:cs typeface="Angsana New" pitchFamily="18" charset="-34"/>
              </a:rPr>
              <a:t>in the northern region, which will create 20,000 jobs in the first phase alone, and grow to support 65,000 jobs when the park is fully developed.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276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ngsana New" pitchFamily="18" charset="-34"/>
              </a:rPr>
              <a:t> The United States has helped build over 13,000 temporary shelters representing approximately 50 % of the total shelters built by the international community.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88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ngsana New" pitchFamily="18" charset="-34"/>
              </a:rPr>
              <a:t> The United States is supporting the reopening of schools post-quake through programs such as USAID’s PHARE program, which built classrooms in Port-au-Prince.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525</Words>
  <Application>Microsoft Office PowerPoint</Application>
  <PresentationFormat>On-screen Show (4:3)</PresentationFormat>
  <Paragraphs>115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Helping Haiti Rebuild  U.S. Government post-earthquake strategy</vt:lpstr>
      <vt:lpstr>Slide 2</vt:lpstr>
      <vt:lpstr>Slide 3</vt:lpstr>
      <vt:lpstr>Slide 4</vt:lpstr>
      <vt:lpstr>Slide 5</vt:lpstr>
      <vt:lpstr>Slide 6</vt:lpstr>
      <vt:lpstr>Slide 7</vt:lpstr>
    </vt:vector>
  </TitlesOfParts>
  <Company>U.S. Department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BastienJ</dc:creator>
  <cp:lastModifiedBy>jj</cp:lastModifiedBy>
  <cp:revision>89</cp:revision>
  <dcterms:created xsi:type="dcterms:W3CDTF">2010-11-18T15:14:19Z</dcterms:created>
  <dcterms:modified xsi:type="dcterms:W3CDTF">2011-01-25T19:45:38Z</dcterms:modified>
</cp:coreProperties>
</file>